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57" r:id="rId3"/>
    <p:sldId id="458" r:id="rId4"/>
    <p:sldId id="467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331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65AE-7150-4710-A98D-09667B8DB37F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317FC-32D3-4D7D-A56A-86A2FA7A886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395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2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1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334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48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986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66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283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86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82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A874-7483-4D2C-8A98-D6BE1586B4F7}" type="datetimeFigureOut">
              <a:rPr lang="es-CL" smtClean="0"/>
              <a:t>25/04/2016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EE7E-B888-4FBD-B7D1-AAA8113E5A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980728"/>
            <a:ext cx="5112568" cy="4896544"/>
          </a:xfrm>
          <a:prstGeom prst="rect">
            <a:avLst/>
          </a:prstGeom>
        </p:spPr>
      </p:pic>
      <p:pic>
        <p:nvPicPr>
          <p:cNvPr id="4" name="Imagen 8" descr="logo PDZE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73" y="620688"/>
            <a:ext cx="4186058" cy="1084179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66794" y="2708920"/>
            <a:ext cx="8425686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6000" b="1" dirty="0" smtClean="0">
                <a:solidFill>
                  <a:srgbClr val="C00000"/>
                </a:solidFill>
              </a:rPr>
              <a:t>Estatuto para el Desarrollo de Magallanes y Antártica Chilena</a:t>
            </a:r>
          </a:p>
          <a:p>
            <a:r>
              <a:rPr lang="es-CL" sz="2800" b="1" dirty="0" smtClean="0">
                <a:solidFill>
                  <a:srgbClr val="C00000"/>
                </a:solidFill>
              </a:rPr>
              <a:t>Reunión con Empresas Públicas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Punta Arenas, </a:t>
            </a:r>
            <a:r>
              <a:rPr lang="es-CL" sz="2400" b="1" dirty="0" smtClean="0">
                <a:solidFill>
                  <a:srgbClr val="C00000"/>
                </a:solidFill>
              </a:rPr>
              <a:t>21.04.2016</a:t>
            </a:r>
            <a:r>
              <a:rPr lang="es-CL" sz="1800" b="1" dirty="0" smtClean="0">
                <a:solidFill>
                  <a:srgbClr val="C00000"/>
                </a:solidFill>
              </a:rPr>
              <a:t>.</a:t>
            </a:r>
            <a:endParaRPr lang="es-CL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Indicaciones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sz="2400" dirty="0" smtClean="0"/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es-CL" sz="2400" dirty="0" smtClean="0"/>
          </a:p>
          <a:p>
            <a:pPr marL="1257300" lvl="3" indent="0" algn="just">
              <a:spcBef>
                <a:spcPts val="0"/>
              </a:spcBef>
              <a:buNone/>
            </a:pPr>
            <a:endParaRPr lang="es-CL" sz="2800" dirty="0" smtClean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9" y="940205"/>
            <a:ext cx="7997295" cy="572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Indicaciones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sz="2400" dirty="0" smtClean="0"/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es-CL" sz="2400" dirty="0" smtClean="0"/>
          </a:p>
          <a:p>
            <a:pPr marL="1257300" lvl="3" indent="0" algn="just">
              <a:spcBef>
                <a:spcPts val="0"/>
              </a:spcBef>
              <a:buNone/>
            </a:pPr>
            <a:endParaRPr lang="es-CL" sz="2800" dirty="0" smtClean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0" y="908720"/>
            <a:ext cx="8025802" cy="57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Indicaciones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sz="2400" dirty="0" smtClean="0"/>
          </a:p>
          <a:p>
            <a:pPr marL="742950" indent="-742950" algn="just">
              <a:spcBef>
                <a:spcPts val="0"/>
              </a:spcBef>
              <a:buFont typeface="+mj-lt"/>
              <a:buAutoNum type="arabicPeriod"/>
            </a:pPr>
            <a:endParaRPr lang="es-CL" sz="2400" dirty="0" smtClean="0"/>
          </a:p>
          <a:p>
            <a:pPr marL="1257300" lvl="3" indent="0" algn="just">
              <a:spcBef>
                <a:spcPts val="0"/>
              </a:spcBef>
              <a:buNone/>
            </a:pPr>
            <a:endParaRPr lang="es-CL" sz="2800" dirty="0" smtClean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8197"/>
            <a:ext cx="7814933" cy="602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Ejes del Estatuto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L" sz="3800" dirty="0" smtClean="0"/>
              <a:t>Perfeccionar </a:t>
            </a:r>
            <a:r>
              <a:rPr lang="es-CL" sz="3800" dirty="0"/>
              <a:t>el régimen preferente para el territorio al sur del Estrecho de </a:t>
            </a:r>
            <a:r>
              <a:rPr lang="es-CL" sz="3800" dirty="0" smtClean="0"/>
              <a:t>Magallanes.</a:t>
            </a: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r>
              <a:rPr lang="es-CL" sz="3800" dirty="0" smtClean="0"/>
              <a:t>Dar </a:t>
            </a:r>
            <a:r>
              <a:rPr lang="es-CL" sz="3800" dirty="0"/>
              <a:t>un tratamiento especial al sector </a:t>
            </a:r>
            <a:r>
              <a:rPr lang="es-CL" sz="3800" dirty="0" smtClean="0"/>
              <a:t>turismo.</a:t>
            </a: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r>
              <a:rPr lang="es-CL" sz="3800" dirty="0" smtClean="0"/>
              <a:t>Reenfocar </a:t>
            </a:r>
            <a:r>
              <a:rPr lang="es-CL" sz="3800" dirty="0"/>
              <a:t>el apoyo fiscal a las </a:t>
            </a:r>
            <a:r>
              <a:rPr lang="es-CL" sz="3800" dirty="0" smtClean="0"/>
              <a:t>Empresas de menor tamaño emplazadas </a:t>
            </a:r>
            <a:r>
              <a:rPr lang="es-CL" sz="3800" dirty="0"/>
              <a:t>en la </a:t>
            </a:r>
            <a:r>
              <a:rPr lang="es-CL" sz="3800" dirty="0" smtClean="0"/>
              <a:t>Región.</a:t>
            </a: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r>
              <a:rPr lang="es-CL" sz="3800" dirty="0" smtClean="0"/>
              <a:t>Actualizar </a:t>
            </a:r>
            <a:r>
              <a:rPr lang="es-CL" sz="3800" dirty="0"/>
              <a:t>el sistema de </a:t>
            </a:r>
            <a:r>
              <a:rPr lang="es-CL" sz="3800" dirty="0" smtClean="0"/>
              <a:t>Zona Franca.</a:t>
            </a:r>
          </a:p>
          <a:p>
            <a:pPr marL="514350" indent="-514350" algn="just">
              <a:buFont typeface="+mj-lt"/>
              <a:buAutoNum type="arabicPeriod"/>
            </a:pPr>
            <a:endParaRPr lang="es-CL" sz="3800" dirty="0"/>
          </a:p>
          <a:p>
            <a:pPr marL="514350" indent="-514350" algn="just">
              <a:buFont typeface="+mj-lt"/>
              <a:buAutoNum type="arabicPeriod"/>
            </a:pPr>
            <a:r>
              <a:rPr lang="es-CL" sz="3800" dirty="0" smtClean="0"/>
              <a:t>Otorgar </a:t>
            </a:r>
            <a:r>
              <a:rPr lang="es-CL" sz="3800" dirty="0"/>
              <a:t>beneficios reales a </a:t>
            </a:r>
            <a:r>
              <a:rPr lang="es-CL" sz="3800" dirty="0" smtClean="0"/>
              <a:t>los habitantes.</a:t>
            </a: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4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Consideraciones Generales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es-CL" sz="2800" dirty="0" smtClean="0"/>
              <a:t>Se respetarán los Contratos-Leyes Vigentes.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CL" sz="2800" dirty="0" smtClean="0"/>
              <a:t>Opción de elegir nuevas franquicias.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CL" sz="2800" dirty="0" smtClean="0"/>
              <a:t>Gobierno Regional Manejará Sistema de Información.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CL" sz="2800" dirty="0" smtClean="0"/>
              <a:t>Cláusula Medio Ambiental.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CL" sz="2800" dirty="0" smtClean="0"/>
              <a:t>Cláusula Laboral.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CL" sz="2800" dirty="0" smtClean="0"/>
              <a:t>El Estatuto es permanente (sin fecha de expiración).</a:t>
            </a:r>
          </a:p>
          <a:p>
            <a:pPr marL="514350" indent="-514350" algn="just">
              <a:buFont typeface="+mj-lt"/>
              <a:buAutoNum type="arabicParenR"/>
            </a:pPr>
            <a:endParaRPr lang="es-CL" sz="2600" dirty="0"/>
          </a:p>
          <a:p>
            <a:pPr marL="514350" indent="-514350" algn="just">
              <a:buFont typeface="+mj-lt"/>
              <a:buAutoNum type="arabicParenR"/>
            </a:pP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I.	Sur del Estrecho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Exención Arancel, IVA, Impto. Z.F. e Impto. Timbres y Estampillas para la importación de bienes y servicios.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Tratamiento de ventas de bienes y servicios como exportación (dentro y desde el territorio preferente).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Exención 1° Categoría por 10 años desde que se solicite.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Fin a distorsiones impuestas por el factor de integración del 25%, bonificación del 20% y restricciones a otras bonificaciones.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Acceso automático acreditando domicilio en SII para todas las actividades económicas.</a:t>
            </a:r>
          </a:p>
          <a:p>
            <a:pPr marL="514350" indent="-514350" algn="just">
              <a:buFont typeface="+mj-lt"/>
              <a:buAutoNum type="alphaLcParenR"/>
            </a:pPr>
            <a:endParaRPr lang="es-CL" sz="2600" dirty="0"/>
          </a:p>
          <a:p>
            <a:pPr marL="514350" indent="-514350" algn="just">
              <a:buFont typeface="+mj-lt"/>
              <a:buAutoNum type="alphaLcParenR"/>
            </a:pP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II.	Turismo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Fondo de Conservación y Desarrollo Sustentable administrado por el GORE </a:t>
            </a:r>
            <a:r>
              <a:rPr lang="es-CL" sz="2800" dirty="0"/>
              <a:t>destinado a proteger y preservar las bellezas naturales de la Región.</a:t>
            </a:r>
            <a:endParaRPr lang="es-CL" sz="2800" dirty="0" smtClean="0"/>
          </a:p>
          <a:p>
            <a:pPr marL="514350" indent="-514350" algn="just">
              <a:buFont typeface="+mj-lt"/>
              <a:buAutoNum type="alphaLcParenR"/>
            </a:pPr>
            <a:endParaRPr lang="es-CL" sz="2800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CL" sz="2800" dirty="0" smtClean="0"/>
              <a:t>Exención de IVA en Última Esperanza a ventas de bienes o servicios de cualquier naturaleza pagados con tarjeta de emisión internacional.</a:t>
            </a:r>
          </a:p>
          <a:p>
            <a:pPr marL="514350" indent="-514350" algn="just">
              <a:buFont typeface="+mj-lt"/>
              <a:buAutoNum type="alphaLcParenR"/>
            </a:pPr>
            <a:endParaRPr lang="es-CL" sz="2600" dirty="0"/>
          </a:p>
          <a:p>
            <a:pPr marL="514350" indent="-514350" algn="just">
              <a:buFont typeface="+mj-lt"/>
              <a:buAutoNum type="alphaLcParenR"/>
            </a:pP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III.	Apoyo Pyme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Fondo de UF 250.000 para Pymes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Capital de Trabajo ( 20% con tope de UF 400)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Compra de Activo Fijo (30% con tope de UF 8.000)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Proyectos ERNC y Producción Limpia (50% o 20%)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Capital de Riesgo (70% con tope 20.000 UF)</a:t>
            </a:r>
          </a:p>
          <a:p>
            <a:pPr marL="800100" lvl="2" indent="0" algn="just">
              <a:buNone/>
            </a:pPr>
            <a:endParaRPr lang="es-CL" dirty="0" smtClean="0"/>
          </a:p>
          <a:p>
            <a:pPr marL="914400" lvl="1" indent="-514350" algn="just"/>
            <a:r>
              <a:rPr lang="es-CL" sz="2200" dirty="0" smtClean="0">
                <a:solidFill>
                  <a:prstClr val="black"/>
                </a:solidFill>
              </a:rPr>
              <a:t>Priorización de recursos a </a:t>
            </a:r>
            <a:r>
              <a:rPr lang="es-CL" sz="2200" dirty="0">
                <a:solidFill>
                  <a:prstClr val="black"/>
                </a:solidFill>
              </a:rPr>
              <a:t>Provincia Antártica</a:t>
            </a:r>
            <a:r>
              <a:rPr lang="es-CL" sz="2200" dirty="0" smtClean="0">
                <a:solidFill>
                  <a:prstClr val="black"/>
                </a:solidFill>
              </a:rPr>
              <a:t>.</a:t>
            </a:r>
          </a:p>
          <a:p>
            <a:pPr marL="914400" lvl="1" indent="-514350" algn="just"/>
            <a:r>
              <a:rPr lang="es-CL" sz="2200" dirty="0" smtClean="0">
                <a:solidFill>
                  <a:prstClr val="black"/>
                </a:solidFill>
              </a:rPr>
              <a:t>Podrán postular empresas de mayor tamaño a la tercera línea </a:t>
            </a:r>
          </a:p>
          <a:p>
            <a:pPr marL="800100" lvl="2" indent="0" algn="just">
              <a:buNone/>
            </a:pPr>
            <a:endParaRPr lang="es-CL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Subsidio Mano de Obra para Pymes.</a:t>
            </a:r>
          </a:p>
          <a:p>
            <a:pPr marL="0" indent="0" algn="just">
              <a:buNone/>
            </a:pPr>
            <a:r>
              <a:rPr lang="es-CL" sz="2600" dirty="0"/>
              <a:t>	</a:t>
            </a:r>
            <a:r>
              <a:rPr lang="es-CL" sz="2400" dirty="0" smtClean="0"/>
              <a:t>20% de Bonificación por sueldos sobre UF 15.</a:t>
            </a:r>
          </a:p>
          <a:p>
            <a:pPr marL="0" indent="0" algn="just">
              <a:buNone/>
            </a:pPr>
            <a:r>
              <a:rPr lang="es-CL" sz="2400" dirty="0"/>
              <a:t>	</a:t>
            </a:r>
            <a:r>
              <a:rPr lang="es-CL" sz="2400" dirty="0" smtClean="0"/>
              <a:t>Tope de sueldos de UF 24.</a:t>
            </a:r>
            <a:endParaRPr lang="es-CL" sz="2400" dirty="0"/>
          </a:p>
          <a:p>
            <a:pPr marL="0" indent="0" algn="just">
              <a:buNone/>
            </a:pP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6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IV.	Actualizar Z.F.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Se incorporan Servicios Financieros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Leasing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err="1" smtClean="0"/>
              <a:t>Factoring</a:t>
            </a:r>
            <a:r>
              <a:rPr lang="es-CL" dirty="0" smtClean="0"/>
              <a:t>.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Colocaciones.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Captaciones.</a:t>
            </a:r>
          </a:p>
          <a:p>
            <a:pPr marL="1257300" lvl="2" indent="-457200" algn="just">
              <a:buFont typeface="+mj-lt"/>
              <a:buAutoNum type="arabicPeriod"/>
            </a:pPr>
            <a:endParaRPr lang="es-CL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Se agregan servicios complementarios.</a:t>
            </a:r>
          </a:p>
          <a:p>
            <a:pPr marL="514350" indent="-514350" algn="just">
              <a:buFont typeface="+mj-lt"/>
              <a:buAutoNum type="alphaLcParenR"/>
            </a:pPr>
            <a:endParaRPr lang="es-CL" sz="2600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Se elimina restricción a vehículos y bienes muebles luego de 5 años.</a:t>
            </a:r>
          </a:p>
          <a:p>
            <a:pPr marL="0" indent="0" algn="just">
              <a:buNone/>
            </a:pP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65882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V.	Beneficios a personas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7260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Rebaja impuesto 2° categoría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30% Magallanes.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50% Última Esperanza.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80% Tierra del Fuego.</a:t>
            </a:r>
          </a:p>
          <a:p>
            <a:pPr marL="1314450" lvl="2" indent="-514350" algn="just">
              <a:buFont typeface="+mj-lt"/>
              <a:buAutoNum type="arabicPeriod"/>
            </a:pPr>
            <a:r>
              <a:rPr lang="es-CL" dirty="0" smtClean="0"/>
              <a:t>100% Provincia Antártica.</a:t>
            </a:r>
          </a:p>
          <a:p>
            <a:pPr marL="1257300" lvl="2" indent="-457200" algn="just">
              <a:buFont typeface="+mj-lt"/>
              <a:buAutoNum type="arabicPeriod"/>
            </a:pPr>
            <a:endParaRPr lang="es-CL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Fondo de Capital Humano de UF 16.000.</a:t>
            </a:r>
          </a:p>
          <a:p>
            <a:pPr marL="514350" indent="-514350" algn="just">
              <a:buFont typeface="+mj-lt"/>
              <a:buAutoNum type="alphaLcParenR"/>
            </a:pPr>
            <a:endParaRPr lang="es-CL" sz="2600" dirty="0" smtClean="0"/>
          </a:p>
          <a:p>
            <a:pPr marL="514350" indent="-514350" algn="just">
              <a:buFont typeface="+mj-lt"/>
              <a:buAutoNum type="alphaLcParenR"/>
            </a:pPr>
            <a:r>
              <a:rPr lang="es-CL" sz="2600" dirty="0" smtClean="0"/>
              <a:t>Exención Contribuciones a Personas Naturales de las Provincias de Ultima Esperanza, Antártica y Tierra del Fuego por inmuebles con tasación fiscal inferior a UF 4.000.</a:t>
            </a:r>
          </a:p>
          <a:p>
            <a:pPr marL="514350" indent="-514350" algn="just">
              <a:buFont typeface="+mj-lt"/>
              <a:buAutoNum type="alphaLcParenR"/>
            </a:pPr>
            <a:endParaRPr lang="es-CL" sz="3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Textos Legales a Revisar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116013"/>
              </p:ext>
            </p:extLst>
          </p:nvPr>
        </p:nvGraphicFramePr>
        <p:xfrm>
          <a:off x="323529" y="1196752"/>
          <a:ext cx="8496943" cy="5351718"/>
        </p:xfrm>
        <a:graphic>
          <a:graphicData uri="http://schemas.openxmlformats.org/drawingml/2006/table">
            <a:tbl>
              <a:tblPr/>
              <a:tblGrid>
                <a:gridCol w="1008111"/>
                <a:gridCol w="6480720"/>
                <a:gridCol w="1008112"/>
              </a:tblGrid>
              <a:tr h="2765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</a:t>
                      </a:r>
                    </a:p>
                  </a:txBody>
                  <a:tcPr marL="7640" marR="7640" marT="7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Beneficio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Territorio</a:t>
                      </a:r>
                    </a:p>
                  </a:txBody>
                  <a:tcPr marL="7640" marR="7640" marT="76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6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Artículo </a:t>
                      </a:r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DL 889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Rebaja a la Base Imponible de rentas de 2° Categoría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Toda la Región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19.853 Bonificación </a:t>
                      </a:r>
                      <a:r>
                        <a:rPr lang="es-C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M.O.</a:t>
                      </a:r>
                      <a:endParaRPr lang="es-CL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Subsidio a la contratación de Mano de Obra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Toda la Región*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7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DFL 341, de 1977,   Zona Franca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IVA dentro del recinto para las mercancías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Recinto Franco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7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arancel aduanero a </a:t>
                      </a:r>
                      <a:r>
                        <a:rPr lang="es-C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mercancías </a:t>
                      </a:r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internadas al recinto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280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Impuesto de 1° Categoría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5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DFL 15, de 1981, </a:t>
                      </a:r>
                      <a:r>
                        <a:rPr lang="es-C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M. </a:t>
                      </a:r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Bonificación del 20% a las inversiones en Activo Fijo de Pymes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Toda la Región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60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18.392 Ley Navarino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IVA por operaciones entre residentes del territorio preferente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 del Estrecho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0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IVA en la internación de mercancías al territorio preferente por empresas acogidas a la Ley.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0560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arancel aduanero por </a:t>
                      </a:r>
                      <a:r>
                        <a:rPr lang="es-C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mercancías </a:t>
                      </a:r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internadas al territorio preferente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0560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impuesto de zona franca a residentes del territorio preferente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0560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Impuesto de 1° Categoría a empresas acogidas a la Ley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7657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contribuciones a todo el territorio preferente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1103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Bonificación del 20% a las empresas acogidas a la Ley por ventas fuera de la Zona de Extensión de la Z.F.</a:t>
                      </a:r>
                    </a:p>
                  </a:txBody>
                  <a:tcPr marL="7640" marR="7640" marT="76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1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10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4624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155416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783320"/>
            <a:ext cx="39687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4869160"/>
            <a:ext cx="28829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Textos Legales a Revisar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504334"/>
              </p:ext>
            </p:extLst>
          </p:nvPr>
        </p:nvGraphicFramePr>
        <p:xfrm>
          <a:off x="251520" y="1340768"/>
          <a:ext cx="8568951" cy="3531870"/>
        </p:xfrm>
        <a:graphic>
          <a:graphicData uri="http://schemas.openxmlformats.org/drawingml/2006/table">
            <a:tbl>
              <a:tblPr/>
              <a:tblGrid>
                <a:gridCol w="936104"/>
                <a:gridCol w="6696744"/>
                <a:gridCol w="936103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Beneficio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Territorio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19.149 Ley Tierra del Fuego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IVA por operaciones entre empresas acogidas a la ley del territorio preferente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Porvenir y Primavera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IVA en la internación de mercancías al territorio preferente por empresas acogidas a la Ley.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arancel aduanero por </a:t>
                      </a:r>
                      <a:r>
                        <a:rPr lang="es-CL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mercancías </a:t>
                      </a:r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internadas al territorio preferente por empresas acogidas a la 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impuesto de zona franca a empresas acogidas a la 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Impuesto de 1° Categoría a empresas acogidas a la 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contribuciones a todo el territorio preferente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Exención de IVA a proveedores del territorio preferente de empresas acogidas a la ley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19.606 Ley Austral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Crédito tributario contra el Impuesto de 1° Categoría por inversiones en Activo Fijo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Toda la Región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88032" y="5085184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* A partir del año </a:t>
            </a:r>
            <a:r>
              <a:rPr lang="es-CL" sz="1600" dirty="0" smtClean="0"/>
              <a:t>2003 </a:t>
            </a:r>
            <a:r>
              <a:rPr lang="es-CL" sz="1600" dirty="0"/>
              <a:t>las empresas que se acojan a Ley Navarino no pueden cobrar bonificación a la contratación de mano de obra.</a:t>
            </a:r>
          </a:p>
        </p:txBody>
      </p:sp>
    </p:spTree>
    <p:extLst>
      <p:ext uri="{BB962C8B-B14F-4D97-AF65-F5344CB8AC3E}">
        <p14:creationId xmlns:p14="http://schemas.microsoft.com/office/powerpoint/2010/main" val="18913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Incompatibilidades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9686" y="5724545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/>
              <a:t>* A partir del año </a:t>
            </a:r>
            <a:r>
              <a:rPr lang="es-CL" sz="1600" dirty="0" smtClean="0"/>
              <a:t>2003 </a:t>
            </a:r>
            <a:r>
              <a:rPr lang="es-CL" sz="1600" dirty="0"/>
              <a:t>las empresas que se acojan a Ley Navarino no pueden cobrar bonificación a la contratación de mano de obra.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736390"/>
              </p:ext>
            </p:extLst>
          </p:nvPr>
        </p:nvGraphicFramePr>
        <p:xfrm>
          <a:off x="467544" y="1340768"/>
          <a:ext cx="5184576" cy="3960440"/>
        </p:xfrm>
        <a:graphic>
          <a:graphicData uri="http://schemas.openxmlformats.org/drawingml/2006/table">
            <a:tbl>
              <a:tblPr/>
              <a:tblGrid>
                <a:gridCol w="1885301"/>
                <a:gridCol w="471325"/>
                <a:gridCol w="471325"/>
                <a:gridCol w="471325"/>
                <a:gridCol w="471325"/>
                <a:gridCol w="471325"/>
                <a:gridCol w="471325"/>
                <a:gridCol w="471325"/>
              </a:tblGrid>
              <a:tr h="168805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vert="vert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 13 DL 889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Bon. M.O.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Zona Franca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DFL 15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Navarino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T.F.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Austral</a:t>
                      </a:r>
                    </a:p>
                  </a:txBody>
                  <a:tcPr marL="9525" marR="9525" marT="9525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 13 DL 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Bon. M.O.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Zona Franca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DFL 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Navarino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T.F.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24626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Austral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6149280" y="1412776"/>
            <a:ext cx="280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 smtClean="0"/>
              <a:t>El Crédito Ley Austral  se usa contra Impuesto de 1° Categoría y no permite otros subsidios por los mismos bienes.</a:t>
            </a:r>
          </a:p>
          <a:p>
            <a:pPr algn="just"/>
            <a:endParaRPr lang="es-CL" sz="1600" dirty="0"/>
          </a:p>
          <a:p>
            <a:pPr algn="just"/>
            <a:endParaRPr lang="es-CL" sz="1600" dirty="0" smtClean="0"/>
          </a:p>
          <a:p>
            <a:pPr algn="just"/>
            <a:r>
              <a:rPr lang="es-CL" sz="1600" dirty="0" smtClean="0"/>
              <a:t>El beneficio de exención de IVA a comerciantes de Ley Tierra del Fuego solo es aplicable para las ventas a empresas acogidas a la misma ley y no a las que estén con Ley Navarino o a los residentes.</a:t>
            </a:r>
            <a:endParaRPr lang="es-CL" sz="1600" dirty="0"/>
          </a:p>
          <a:p>
            <a:pPr marL="285750" indent="-285750">
              <a:buFont typeface="Arial" charset="0"/>
              <a:buChar char="•"/>
            </a:pPr>
            <a:endParaRPr lang="es-CL" sz="1600" dirty="0" smtClean="0"/>
          </a:p>
          <a:p>
            <a:pPr marL="285750" indent="-285750">
              <a:buFont typeface="Arial" charset="0"/>
              <a:buChar char="•"/>
            </a:pPr>
            <a:endParaRPr lang="es-CL" sz="1600" dirty="0"/>
          </a:p>
          <a:p>
            <a:pPr marL="285750" indent="-285750">
              <a:buFont typeface="Arial" charset="0"/>
              <a:buChar char="•"/>
            </a:pPr>
            <a:endParaRPr lang="es-CL" sz="1600" dirty="0" smtClean="0"/>
          </a:p>
          <a:p>
            <a:pPr marL="285750" indent="-285750">
              <a:buFont typeface="Arial" charset="0"/>
              <a:buChar char="•"/>
            </a:pPr>
            <a:endParaRPr lang="es-CL" sz="1600" dirty="0"/>
          </a:p>
          <a:p>
            <a:pPr marL="285750" indent="-285750">
              <a:buFont typeface="Arial" charset="0"/>
              <a:buChar char="•"/>
            </a:pPr>
            <a:endParaRPr lang="es-CL" sz="1600" dirty="0" smtClean="0"/>
          </a:p>
          <a:p>
            <a:pPr marL="285750" indent="-285750">
              <a:buFont typeface="Arial" charset="0"/>
              <a:buChar char="•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3355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endParaRPr lang="es-CL" dirty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1"/>
            <a:ext cx="8640960" cy="540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Informe Financiero</a:t>
            </a:r>
            <a:r>
              <a:rPr lang="es-CL" sz="3100" b="1" dirty="0" smtClean="0">
                <a:solidFill>
                  <a:srgbClr val="C00000"/>
                </a:solidFill>
              </a:rPr>
              <a:t/>
            </a:r>
            <a:br>
              <a:rPr lang="es-CL" sz="3100" b="1" dirty="0" smtClean="0">
                <a:solidFill>
                  <a:srgbClr val="C00000"/>
                </a:solidFill>
              </a:rPr>
            </a:br>
            <a:r>
              <a:rPr lang="es-CL" sz="3100" b="1" dirty="0" smtClean="0">
                <a:solidFill>
                  <a:srgbClr val="C00000"/>
                </a:solidFill>
              </a:rPr>
              <a:t> por Cuerpo Legal</a:t>
            </a:r>
            <a:endParaRPr lang="es-CL" sz="3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endParaRPr lang="es-CL" dirty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5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Informe Financiero</a:t>
            </a:r>
            <a:r>
              <a:rPr lang="es-CL" sz="3100" b="1" dirty="0" smtClean="0">
                <a:solidFill>
                  <a:srgbClr val="C00000"/>
                </a:solidFill>
              </a:rPr>
              <a:t/>
            </a:r>
            <a:br>
              <a:rPr lang="es-CL" sz="3100" b="1" dirty="0" smtClean="0">
                <a:solidFill>
                  <a:srgbClr val="C00000"/>
                </a:solidFill>
              </a:rPr>
            </a:br>
            <a:r>
              <a:rPr lang="es-CL" sz="3100" b="1" dirty="0" smtClean="0">
                <a:solidFill>
                  <a:srgbClr val="C00000"/>
                </a:solidFill>
              </a:rPr>
              <a:t> por Cuerpo Legal</a:t>
            </a:r>
            <a:endParaRPr lang="es-CL" sz="3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Trabajo con Estamentos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UcPeriod"/>
            </a:pPr>
            <a:endParaRPr lang="es-CL" sz="3000" dirty="0"/>
          </a:p>
          <a:p>
            <a:pPr marL="571500" indent="-571500" algn="just">
              <a:buFont typeface="+mj-lt"/>
              <a:buAutoNum type="romanU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sion\Desktop\Seremi\Plan de Desarrollo Zonas Extremas\Leyes Excepción\CUT\dirigentes sociales proponen modificaciones a leyes de excepció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507422" cy="26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sion\Desktop\Plan Desarrollo Zonas Extremas\Socialización\IMG_5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72" y="1268760"/>
            <a:ext cx="3510136" cy="26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sion\Desktop\Plan Desarrollo Zonas Extremas\Socialización\Gira Tierra del Fuego\Fotos\DSC067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9989"/>
            <a:ext cx="3507422" cy="26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sion\Desktop\Seremi\Plan de Desarrollo Zonas Extremas\Leyes Excepción\CUT\cut entrega propuestas de leyes de excepció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72" y="4119989"/>
            <a:ext cx="3510136" cy="26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9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Despliegue en el Territorio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UcPeriod"/>
            </a:pPr>
            <a:endParaRPr lang="es-CL" sz="3000" dirty="0"/>
          </a:p>
          <a:p>
            <a:pPr marL="571500" indent="-571500" algn="just">
              <a:buFont typeface="+mj-lt"/>
              <a:buAutoNum type="romanU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sion\Desktop\Plan Desarrollo Zonas Extremas\Plenario\IMG_0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325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sion\Desktop\Plan Desarrollo Zonas Extremas\Plenario\Fotos Tierra del Fuego\IMG_0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4837"/>
            <a:ext cx="3624955" cy="27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sion\Desktop\Plan Desarrollo Zonas Extremas\Plenario\Fotos Tierra del Fuego\15-09-201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8" y="4005063"/>
            <a:ext cx="3599510" cy="269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5" y="4005062"/>
            <a:ext cx="3603250" cy="26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6131024" cy="1143000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Propuestas Recibidas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s-CL" sz="4000" dirty="0" smtClean="0"/>
              <a:t>Datos:</a:t>
            </a:r>
          </a:p>
          <a:p>
            <a:pPr algn="just">
              <a:spcBef>
                <a:spcPts val="0"/>
              </a:spcBef>
            </a:pPr>
            <a:r>
              <a:rPr lang="es-CL" sz="3600" dirty="0" smtClean="0"/>
              <a:t>Se recibieron un total de 39 Documentos.</a:t>
            </a:r>
          </a:p>
          <a:p>
            <a:pPr algn="just">
              <a:spcBef>
                <a:spcPts val="0"/>
              </a:spcBef>
            </a:pPr>
            <a:r>
              <a:rPr lang="es-CL" sz="3600" dirty="0" smtClean="0"/>
              <a:t>Participaron 56 Entes.</a:t>
            </a:r>
          </a:p>
          <a:p>
            <a:pPr algn="just">
              <a:spcBef>
                <a:spcPts val="0"/>
              </a:spcBef>
            </a:pPr>
            <a:r>
              <a:rPr lang="es-CL" sz="3600" dirty="0" smtClean="0"/>
              <a:t>Los documentos contenían un total de 435 observaciones.</a:t>
            </a:r>
          </a:p>
          <a:p>
            <a:pPr algn="just">
              <a:spcBef>
                <a:spcPts val="0"/>
              </a:spcBef>
            </a:pPr>
            <a:r>
              <a:rPr lang="es-CL" sz="3600" dirty="0" smtClean="0"/>
              <a:t>Algunas observaciones eran repetitivas en el mismo documento, de forma que el número se redujo a 331.</a:t>
            </a:r>
          </a:p>
          <a:p>
            <a:pPr algn="just">
              <a:spcBef>
                <a:spcPts val="0"/>
              </a:spcBef>
            </a:pPr>
            <a:r>
              <a:rPr lang="es-CL" sz="3600" dirty="0" smtClean="0"/>
              <a:t>Las observaciones se clasifican en 50 indicaciones .</a:t>
            </a:r>
          </a:p>
          <a:p>
            <a:pPr algn="just">
              <a:spcBef>
                <a:spcPts val="0"/>
              </a:spcBef>
            </a:pPr>
            <a:r>
              <a:rPr lang="es-CL" sz="3600" dirty="0" smtClean="0"/>
              <a:t>1/3 de las Propuestas provienen del mundo empresarial.</a:t>
            </a:r>
          </a:p>
          <a:p>
            <a:pPr algn="just">
              <a:spcBef>
                <a:spcPts val="0"/>
              </a:spcBef>
            </a:pPr>
            <a:endParaRPr lang="es-CL" sz="3600" dirty="0" smtClean="0"/>
          </a:p>
          <a:p>
            <a:pPr marL="1257300" lvl="3" indent="0" algn="just">
              <a:spcBef>
                <a:spcPts val="0"/>
              </a:spcBef>
              <a:buNone/>
            </a:pPr>
            <a:endParaRPr lang="es-CL" sz="2800" dirty="0" smtClean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marL="571500" indent="-571500" algn="just">
              <a:buFont typeface="+mj-lt"/>
              <a:buAutoNum type="arabicPeriod"/>
            </a:pPr>
            <a:endParaRPr lang="es-CL" sz="2800" dirty="0"/>
          </a:p>
          <a:p>
            <a:pPr algn="just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5517"/>
            <a:ext cx="2555776" cy="66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977</Words>
  <Application>Microsoft Office PowerPoint</Application>
  <PresentationFormat>Presentación en pantalla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Textos Legales a Revisar</vt:lpstr>
      <vt:lpstr>Textos Legales a Revisar</vt:lpstr>
      <vt:lpstr>Incompatibilidades</vt:lpstr>
      <vt:lpstr>Informe Financiero  por Cuerpo Legal</vt:lpstr>
      <vt:lpstr>Informe Financiero  por Cuerpo Legal</vt:lpstr>
      <vt:lpstr>Trabajo con Estamentos</vt:lpstr>
      <vt:lpstr>Despliegue en el Territorio</vt:lpstr>
      <vt:lpstr>Propuestas Recibidas</vt:lpstr>
      <vt:lpstr>Indicaciones</vt:lpstr>
      <vt:lpstr>Indicaciones</vt:lpstr>
      <vt:lpstr>Indicaciones</vt:lpstr>
      <vt:lpstr>Ejes del Estatuto</vt:lpstr>
      <vt:lpstr>Consideraciones Generales</vt:lpstr>
      <vt:lpstr>I. Sur del Estrecho</vt:lpstr>
      <vt:lpstr>II. Turismo</vt:lpstr>
      <vt:lpstr>III. Apoyo Pyme</vt:lpstr>
      <vt:lpstr>IV. Actualizar Z.F.</vt:lpstr>
      <vt:lpstr>V. Beneficios a personas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PBC</dc:creator>
  <cp:lastModifiedBy>admision</cp:lastModifiedBy>
  <cp:revision>191</cp:revision>
  <dcterms:created xsi:type="dcterms:W3CDTF">2013-09-30T22:50:41Z</dcterms:created>
  <dcterms:modified xsi:type="dcterms:W3CDTF">2016-04-25T19:48:57Z</dcterms:modified>
</cp:coreProperties>
</file>